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79" r:id="rId7"/>
    <p:sldId id="297" r:id="rId8"/>
    <p:sldId id="276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9039764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8B53EF3-7593-DE4E-85AC-34A6A402AE8B}"/>
              </a:ext>
            </a:extLst>
          </p:cNvPr>
          <p:cNvSpPr/>
          <p:nvPr/>
        </p:nvSpPr>
        <p:spPr>
          <a:xfrm>
            <a:off x="2709644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Adaptarse</a:t>
            </a:r>
          </a:p>
          <a:p>
            <a:pPr rtl="0"/>
            <a:r>
              <a:rPr lang="x-none"/>
              <a:t>en el arrecife de coral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8"/>
            <a:ext cx="2017085" cy="25334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002049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5CAEC40-76D5-AD4A-86E9-67BED0AFE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1BB691E4-8695-454E-9BDE-C7624307AE36}"/>
              </a:ext>
            </a:extLst>
          </p:cNvPr>
          <p:cNvSpPr/>
          <p:nvPr/>
        </p:nvSpPr>
        <p:spPr>
          <a:xfrm flipH="1">
            <a:off x="6194548" y="3527668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FE718488-9078-A645-8C12-4BE733EC3947}"/>
              </a:ext>
            </a:extLst>
          </p:cNvPr>
          <p:cNvSpPr/>
          <p:nvPr/>
        </p:nvSpPr>
        <p:spPr>
          <a:xfrm>
            <a:off x="6585345" y="3661846"/>
            <a:ext cx="255865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Para protegerse de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los predadores, la estrella de mar corona de espinas está recubierta de espinas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y también es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venenosa.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293A80D5-94FE-4348-85DB-0661CE5EC65B}"/>
              </a:ext>
            </a:extLst>
          </p:cNvPr>
          <p:cNvSpPr/>
          <p:nvPr/>
        </p:nvSpPr>
        <p:spPr>
          <a:xfrm>
            <a:off x="-64168" y="886460"/>
            <a:ext cx="3128356" cy="3128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2D1D3817-ED3C-3043-820D-78F8061AE285}"/>
              </a:ext>
            </a:extLst>
          </p:cNvPr>
          <p:cNvSpPr/>
          <p:nvPr/>
        </p:nvSpPr>
        <p:spPr>
          <a:xfrm>
            <a:off x="423773" y="1190638"/>
            <a:ext cx="2612697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Esta estrella de mar tiene una manera especial de comer coral: succiona su interior y devuelve su estómago y enzimas especiales para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disolver los pólipos de coral.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D7A79CE-600F-1740-8B82-37F417945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452206F7-A9CC-714F-9BA8-E260BA2374D6}"/>
              </a:ext>
            </a:extLst>
          </p:cNvPr>
          <p:cNvSpPr/>
          <p:nvPr/>
        </p:nvSpPr>
        <p:spPr>
          <a:xfrm flipH="1">
            <a:off x="5411020" y="278347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D72B979B-9872-2C40-8546-80732E28542A}"/>
              </a:ext>
            </a:extLst>
          </p:cNvPr>
          <p:cNvSpPr/>
          <p:nvPr/>
        </p:nvSpPr>
        <p:spPr>
          <a:xfrm>
            <a:off x="5952714" y="313065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Este pez loro cuenta con un «pico» especial para raspar el coral y las algas del arrecife. ¿Por qué crees que se le llama «pez loro»?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988186-7DB5-EC4A-BF32-0275769FF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6A61A247-023B-1B4E-B2B5-16FB673F8256}"/>
              </a:ext>
            </a:extLst>
          </p:cNvPr>
          <p:cNvSpPr/>
          <p:nvPr/>
        </p:nvSpPr>
        <p:spPr>
          <a:xfrm flipH="1">
            <a:off x="5411020" y="279363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7E84C01C-08F6-7F46-8628-CE33ADB0BFEA}"/>
              </a:ext>
            </a:extLst>
          </p:cNvPr>
          <p:cNvSpPr/>
          <p:nvPr/>
        </p:nvSpPr>
        <p:spPr>
          <a:xfrm>
            <a:off x="5966624" y="322336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Este pez loro ha desarrollado una forma segura de dormir. Por la noche se envuelve a sí mismo en una burbuja de mucosa. Esto consigue que los depredadores que llegan al arrecife no puedan olerlo.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41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42256E-5056-1F45-B543-BE302CD3C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224211" cy="6877343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5A55BE33-AB5A-5B4D-9564-6BBB42BF042A}"/>
              </a:ext>
            </a:extLst>
          </p:cNvPr>
          <p:cNvSpPr/>
          <p:nvPr/>
        </p:nvSpPr>
        <p:spPr>
          <a:xfrm flipH="1">
            <a:off x="5673035" y="3447981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17A48163-3373-654A-9395-270FC5C4E3DD}"/>
              </a:ext>
            </a:extLst>
          </p:cNvPr>
          <p:cNvSpPr/>
          <p:nvPr/>
        </p:nvSpPr>
        <p:spPr>
          <a:xfrm>
            <a:off x="6097011" y="3725197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¿Ves cómo esta mantarraya está diseñada para «filtrar» animales y algas microscópicos del agua?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1308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233D169-2AD9-AC4F-9274-0A4AA4D5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0" name="Shape 210">
            <a:extLst>
              <a:ext uri="{FF2B5EF4-FFF2-40B4-BE49-F238E27FC236}">
                <a16:creationId xmlns:a16="http://schemas.microsoft.com/office/drawing/2014/main" id="{D074EF83-6E21-BC45-A86B-94D1F8BA3A91}"/>
              </a:ext>
            </a:extLst>
          </p:cNvPr>
          <p:cNvSpPr/>
          <p:nvPr/>
        </p:nvSpPr>
        <p:spPr>
          <a:xfrm>
            <a:off x="202676" y="1027522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97E9489B-B928-8B4E-AA4D-E82CD6E1C447}"/>
              </a:ext>
            </a:extLst>
          </p:cNvPr>
          <p:cNvSpPr/>
          <p:nvPr/>
        </p:nvSpPr>
        <p:spPr>
          <a:xfrm>
            <a:off x="573963" y="1304738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¿Cómo está diseñado este tiburón tigre para sobrevivir en el arrecife de coral? 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¿Cómo obtiene su alimento?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188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6005EE3-0F67-C24E-96E2-BB97683E8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20" name="Shape 210">
            <a:extLst>
              <a:ext uri="{FF2B5EF4-FFF2-40B4-BE49-F238E27FC236}">
                <a16:creationId xmlns:a16="http://schemas.microsoft.com/office/drawing/2014/main" id="{398CE209-BEB7-B64F-86F1-1EC750719A23}"/>
              </a:ext>
            </a:extLst>
          </p:cNvPr>
          <p:cNvSpPr/>
          <p:nvPr/>
        </p:nvSpPr>
        <p:spPr>
          <a:xfrm>
            <a:off x="-238482" y="1027522"/>
            <a:ext cx="3674731" cy="3648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2" name="Shape 211" descr="Textfeld 23">
            <a:extLst>
              <a:ext uri="{FF2B5EF4-FFF2-40B4-BE49-F238E27FC236}">
                <a16:creationId xmlns:a16="http://schemas.microsoft.com/office/drawing/2014/main" id="{8E6AA982-DD44-DE4C-BC28-8537EE59EAF6}"/>
              </a:ext>
            </a:extLst>
          </p:cNvPr>
          <p:cNvSpPr/>
          <p:nvPr/>
        </p:nvSpPr>
        <p:spPr>
          <a:xfrm>
            <a:off x="427039" y="1591691"/>
            <a:ext cx="276061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Este pez payaso ha desarrollado una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relación simbólica con la anémona de mar.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La anémona de mar proporciona protección frente a los depredadores y el pez payaso echa a otros peces que puedan querer intentar comerse a la anémona.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7562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Completa ahora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x-none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tu registro de buceo: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Describe lo que viste y cómo te sentiste en tu primera sesión de 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buceo </a:t>
            </a: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virtual.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¿Qué palabras</a:t>
            </a: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 usarías para describir el hábitat de coral?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650195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912144" y="1471613"/>
            <a:ext cx="102394" cy="123825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x-none" sz="1800" u="sng">
                <a:solidFill>
                  <a:srgbClr val="25243D"/>
                </a:solidFill>
                <a:latin typeface="Century Gothic Bold"/>
              </a:rPr>
              <a:t>Diapositiva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u="sng">
                <a:solidFill>
                  <a:srgbClr val="25243D"/>
                </a:solidFill>
                <a:latin typeface="Century Gothic Bold"/>
              </a:rPr>
              <a:t>Imagen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Orilla rocosa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Océano abierto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Pradera de hierba marina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Mapa de arrecife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Mapa de arrecife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Señales de buceo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u="sng">
                <a:solidFill>
                  <a:srgbClr val="25243D"/>
                </a:solidFill>
                <a:latin typeface="Century Gothic Bold"/>
              </a:rPr>
              <a:t>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38151" y="4869177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</a:t>
            </a:r>
            <a:r>
              <a:rPr lang="en-GB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	XL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 </a:t>
            </a: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x-none" sz="1400" b="1" u="none" strike="noStrike" cap="none" spc="0" normalizeH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498431" cy="1053385"/>
          </a:xfrm>
        </p:spPr>
        <p:txBody>
          <a:bodyPr rtlCol="0"/>
          <a:lstStyle/>
          <a:p>
            <a:pPr defTabSz="457200" rtl="0"/>
            <a:r>
              <a:rPr lang="x-none" sz="1600">
                <a:solidFill>
                  <a:schemeClr val="bg2"/>
                </a:solidFill>
              </a:rPr>
              <a:t>Identificar qué sistemas de adaptación utilizan los seres vivos que viven en el arrecife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defTabSz="457200" rtl="0"/>
            <a:r>
              <a:rPr lang="x-none" sz="1600">
                <a:solidFill>
                  <a:schemeClr val="bg2"/>
                </a:solidFill>
              </a:rPr>
              <a:t>Explicar por qué es necesario adaptarse para poder sobrevivir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719304" cy="1053385"/>
          </a:xfrm>
        </p:spPr>
        <p:txBody>
          <a:bodyPr rtlCol="0"/>
          <a:lstStyle/>
          <a:p>
            <a:pPr defTabSz="457200" rtl="0"/>
            <a:r>
              <a:rPr lang="x-none" sz="1600">
                <a:solidFill>
                  <a:schemeClr val="bg2"/>
                </a:solidFill>
              </a:rPr>
              <a:t>Aplicar los </a:t>
            </a:r>
            <a:r>
              <a:rPr lang="en-GB" sz="1600" dirty="0">
                <a:solidFill>
                  <a:schemeClr val="bg2"/>
                </a:solidFill>
              </a:rPr>
              <a:t>c</a:t>
            </a:r>
            <a:r>
              <a:rPr lang="x-none" sz="1600">
                <a:solidFill>
                  <a:schemeClr val="bg2"/>
                </a:solidFill>
              </a:rPr>
              <a:t>onocimientos sobre adaptación para crear el mejor animal coral posible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706992" cy="1053385"/>
          </a:xfrm>
        </p:spPr>
        <p:txBody>
          <a:bodyPr rtlCol="0"/>
          <a:lstStyle/>
          <a:p>
            <a:pPr defTabSz="457200" rtl="0"/>
            <a:r>
              <a:rPr lang="x-none" sz="1600">
                <a:solidFill>
                  <a:schemeClr val="bg2"/>
                </a:solidFill>
              </a:rPr>
              <a:t>Enumerar distintos sistemas de adaptación en el arrecife de coral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sz="3400"/>
              <a:t>Objetivos de aprendizaje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grpSp>
        <p:nvGrpSpPr>
          <p:cNvPr id="30" name="Group 212">
            <a:extLst>
              <a:ext uri="{FF2B5EF4-FFF2-40B4-BE49-F238E27FC236}">
                <a16:creationId xmlns:a16="http://schemas.microsoft.com/office/drawing/2014/main" id="{F8E8171B-9172-7048-86F7-E87BA52E7742}"/>
              </a:ext>
            </a:extLst>
          </p:cNvPr>
          <p:cNvGrpSpPr/>
          <p:nvPr/>
        </p:nvGrpSpPr>
        <p:grpSpPr>
          <a:xfrm>
            <a:off x="323528" y="1109822"/>
            <a:ext cx="2520000" cy="2553096"/>
            <a:chOff x="-2" y="0"/>
            <a:chExt cx="5039999" cy="5106189"/>
          </a:xfrm>
        </p:grpSpPr>
        <p:sp>
          <p:nvSpPr>
            <p:cNvPr id="31" name="Shape 210">
              <a:extLst>
                <a:ext uri="{FF2B5EF4-FFF2-40B4-BE49-F238E27FC236}">
                  <a16:creationId xmlns:a16="http://schemas.microsoft.com/office/drawing/2014/main" id="{CE3AFD0C-C4CC-164A-9D48-7625C1CBBB46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2" name="Shape 211" descr="Textfeld 23">
              <a:extLst>
                <a:ext uri="{FF2B5EF4-FFF2-40B4-BE49-F238E27FC236}">
                  <a16:creationId xmlns:a16="http://schemas.microsoft.com/office/drawing/2014/main" id="{4C93B1E5-7BB6-2142-8F40-C80FA7F1C9F4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400">
                  <a:solidFill>
                    <a:schemeClr val="bg2"/>
                  </a:solidFill>
                </a:rPr>
                <a:t>¿Cuántos peces piedra ves?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  <p:sp>
        <p:nvSpPr>
          <p:cNvPr id="10" name="Shape 210">
            <a:extLst>
              <a:ext uri="{FF2B5EF4-FFF2-40B4-BE49-F238E27FC236}">
                <a16:creationId xmlns:a16="http://schemas.microsoft.com/office/drawing/2014/main" id="{C25E87B1-15E0-6449-B8EA-EBB169F9639F}"/>
              </a:ext>
            </a:extLst>
          </p:cNvPr>
          <p:cNvSpPr/>
          <p:nvPr/>
        </p:nvSpPr>
        <p:spPr>
          <a:xfrm flipH="1">
            <a:off x="6087448" y="3946960"/>
            <a:ext cx="2520000" cy="252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1" name="Shape 211" descr="Textfeld 23">
            <a:extLst>
              <a:ext uri="{FF2B5EF4-FFF2-40B4-BE49-F238E27FC236}">
                <a16:creationId xmlns:a16="http://schemas.microsoft.com/office/drawing/2014/main" id="{BE8A5907-8920-844E-B721-DC5BC0F20928}"/>
              </a:ext>
            </a:extLst>
          </p:cNvPr>
          <p:cNvSpPr/>
          <p:nvPr/>
        </p:nvSpPr>
        <p:spPr>
          <a:xfrm>
            <a:off x="6204317" y="3980056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x-none" sz="2400">
                <a:solidFill>
                  <a:schemeClr val="bg2"/>
                </a:solidFill>
              </a:rPr>
              <a:t>¿Los ves ahora?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56CD2C-8439-CB41-88C3-DAB289351E10}"/>
              </a:ext>
            </a:extLst>
          </p:cNvPr>
          <p:cNvSpPr/>
          <p:nvPr/>
        </p:nvSpPr>
        <p:spPr>
          <a:xfrm>
            <a:off x="3962400" y="4884821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CAF2A-12B5-264D-BC92-113B4D3D5F13}"/>
              </a:ext>
            </a:extLst>
          </p:cNvPr>
          <p:cNvSpPr txBox="1"/>
          <p:nvPr/>
        </p:nvSpPr>
        <p:spPr>
          <a:xfrm>
            <a:off x="4075887" y="4916724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40D542-777F-5548-B129-3B6B14519538}"/>
              </a:ext>
            </a:extLst>
          </p:cNvPr>
          <p:cNvSpPr/>
          <p:nvPr/>
        </p:nvSpPr>
        <p:spPr>
          <a:xfrm>
            <a:off x="4449072" y="3020849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322F87-3741-4449-A3A0-DED11D8D1C67}"/>
              </a:ext>
            </a:extLst>
          </p:cNvPr>
          <p:cNvSpPr txBox="1"/>
          <p:nvPr/>
        </p:nvSpPr>
        <p:spPr>
          <a:xfrm>
            <a:off x="4562559" y="3052752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929E883-6848-4943-9111-0B38C4BEDD39}"/>
              </a:ext>
            </a:extLst>
          </p:cNvPr>
          <p:cNvSpPr/>
          <p:nvPr/>
        </p:nvSpPr>
        <p:spPr>
          <a:xfrm>
            <a:off x="5507851" y="2190597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9FD6F4-B991-6446-B4A3-C5D1FCE4D6C7}"/>
              </a:ext>
            </a:extLst>
          </p:cNvPr>
          <p:cNvSpPr txBox="1"/>
          <p:nvPr/>
        </p:nvSpPr>
        <p:spPr>
          <a:xfrm>
            <a:off x="5613317" y="2222500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29D7B1-1720-5E4F-9B19-023BDE5467CA}"/>
              </a:ext>
            </a:extLst>
          </p:cNvPr>
          <p:cNvSpPr txBox="1">
            <a:spLocks/>
          </p:cNvSpPr>
          <p:nvPr/>
        </p:nvSpPr>
        <p:spPr bwMode="auto">
          <a:xfrm>
            <a:off x="5444656" y="5936749"/>
            <a:ext cx="4702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b="1">
                <a:solidFill>
                  <a:schemeClr val="bg2"/>
                </a:solidFill>
                <a:latin typeface="Century Gothic" panose="020B0502020202020204" pitchFamily="34" charset="0"/>
              </a:rPr>
              <a:t>Charles Darwin</a:t>
            </a:r>
            <a:endParaRPr lang="en-GB" altLang="en-US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3BB72DDA-97CC-4D4D-B3AC-C6A07C32A772}"/>
              </a:ext>
            </a:extLst>
          </p:cNvPr>
          <p:cNvGrpSpPr/>
          <p:nvPr/>
        </p:nvGrpSpPr>
        <p:grpSpPr>
          <a:xfrm>
            <a:off x="187169" y="1402557"/>
            <a:ext cx="4970367" cy="5048752"/>
            <a:chOff x="-2" y="0"/>
            <a:chExt cx="5039999" cy="5119481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A02021EB-0891-1045-A0D9-B44734C49C3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63DF43C5-9896-4945-94F2-87ED136877CF}"/>
                </a:ext>
              </a:extLst>
            </p:cNvPr>
            <p:cNvSpPr/>
            <p:nvPr/>
          </p:nvSpPr>
          <p:spPr>
            <a:xfrm>
              <a:off x="116867" y="79484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x-none" sz="2750">
                  <a:solidFill>
                    <a:schemeClr val="bg2"/>
                  </a:solidFill>
                </a:rPr>
                <a:t>La especie que sobrevivirá no es ni la más fuerte ni la más inteligente. Es la que demuestra más capacidad de cambio.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117C9-F26A-664C-A0F7-EF4FF9AEC3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7D45B26B-8F44-BF4F-A56F-0C0097DA16F9}"/>
              </a:ext>
            </a:extLst>
          </p:cNvPr>
          <p:cNvSpPr/>
          <p:nvPr/>
        </p:nvSpPr>
        <p:spPr>
          <a:xfrm flipH="1">
            <a:off x="5862693" y="2591671"/>
            <a:ext cx="3056552" cy="3056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808B74D2-A16B-E64E-847E-9092DC28FE50}"/>
              </a:ext>
            </a:extLst>
          </p:cNvPr>
          <p:cNvSpPr/>
          <p:nvPr/>
        </p:nvSpPr>
        <p:spPr>
          <a:xfrm>
            <a:off x="6352203" y="2859947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Estos jureles ojón son nadadores muy veloces. Esto les permite escapar de los depredadores más grandes.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8CEC878-2629-7141-B335-689F25D59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63091"/>
          </a:xfrm>
          <a:prstGeom prst="rect">
            <a:avLst/>
          </a:prstGeom>
        </p:spPr>
      </p:pic>
      <p:sp>
        <p:nvSpPr>
          <p:cNvPr id="23" name="Shape 210">
            <a:extLst>
              <a:ext uri="{FF2B5EF4-FFF2-40B4-BE49-F238E27FC236}">
                <a16:creationId xmlns:a16="http://schemas.microsoft.com/office/drawing/2014/main" id="{9401DBB4-AAF3-5841-B92D-01D27CD95266}"/>
              </a:ext>
            </a:extLst>
          </p:cNvPr>
          <p:cNvSpPr/>
          <p:nvPr/>
        </p:nvSpPr>
        <p:spPr>
          <a:xfrm flipH="1">
            <a:off x="4964204" y="3619790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Shape 211" descr="Textfeld 23">
            <a:extLst>
              <a:ext uri="{FF2B5EF4-FFF2-40B4-BE49-F238E27FC236}">
                <a16:creationId xmlns:a16="http://schemas.microsoft.com/office/drawing/2014/main" id="{0697AC63-C67A-6846-8718-DAB68B1474F1}"/>
              </a:ext>
            </a:extLst>
          </p:cNvPr>
          <p:cNvSpPr/>
          <p:nvPr/>
        </p:nvSpPr>
        <p:spPr>
          <a:xfrm>
            <a:off x="5408925" y="3847961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Los pepinos de mar están diseñados un poco como las aspiradoras: van aspirando el suelo de arena y extrayendo el alimento existente.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Shape 210">
            <a:extLst>
              <a:ext uri="{FF2B5EF4-FFF2-40B4-BE49-F238E27FC236}">
                <a16:creationId xmlns:a16="http://schemas.microsoft.com/office/drawing/2014/main" id="{AA6C0A12-61C5-9C4E-8B57-748F4590351F}"/>
              </a:ext>
            </a:extLst>
          </p:cNvPr>
          <p:cNvSpPr/>
          <p:nvPr/>
        </p:nvSpPr>
        <p:spPr>
          <a:xfrm>
            <a:off x="-99571" y="946340"/>
            <a:ext cx="2725290" cy="2725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6" name="Shape 211" descr="Textfeld 23">
            <a:extLst>
              <a:ext uri="{FF2B5EF4-FFF2-40B4-BE49-F238E27FC236}">
                <a16:creationId xmlns:a16="http://schemas.microsoft.com/office/drawing/2014/main" id="{38AE9E00-788A-E14E-A139-FDCE6288CDC6}"/>
              </a:ext>
            </a:extLst>
          </p:cNvPr>
          <p:cNvSpPr/>
          <p:nvPr/>
        </p:nvSpPr>
        <p:spPr>
          <a:xfrm>
            <a:off x="247549" y="1048985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Los pepinos de mar utilizan un truco de defensa que consiste en lanzar sus intestinos fuera del ano para asustar a </a:t>
            </a:r>
            <a:br>
              <a:rPr lang="en-GB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los depredadores.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C3AE9B-F8AE-7244-9761-987AABA2D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48" y="-303"/>
            <a:ext cx="9157972" cy="6858303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62226AD0-9626-E846-BCAC-38069B17E00C}"/>
              </a:ext>
            </a:extLst>
          </p:cNvPr>
          <p:cNvSpPr/>
          <p:nvPr/>
        </p:nvSpPr>
        <p:spPr>
          <a:xfrm flipH="1">
            <a:off x="5550936" y="2739053"/>
            <a:ext cx="3353659" cy="3353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238FE77C-56D0-9A47-A81E-7D854D5CCF48}"/>
              </a:ext>
            </a:extLst>
          </p:cNvPr>
          <p:cNvSpPr/>
          <p:nvPr/>
        </p:nvSpPr>
        <p:spPr>
          <a:xfrm>
            <a:off x="6122775" y="3165339"/>
            <a:ext cx="2484846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Como hemos visto antes, algunos animales utilizan sistemas de camuflaje para ocultarse de los depredadores y para engañar a sus presas, como estos peces piedra.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C9AACAF-B660-C04C-9777-2451CD7A3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94963F8A-4F9D-4F46-8F0F-BEBC328BE6CE}"/>
              </a:ext>
            </a:extLst>
          </p:cNvPr>
          <p:cNvSpPr/>
          <p:nvPr/>
        </p:nvSpPr>
        <p:spPr>
          <a:xfrm>
            <a:off x="-162654" y="2986085"/>
            <a:ext cx="3259867" cy="3259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B67CB561-5635-9444-A508-5E25C3C53BB6}"/>
              </a:ext>
            </a:extLst>
          </p:cNvPr>
          <p:cNvSpPr/>
          <p:nvPr/>
        </p:nvSpPr>
        <p:spPr>
          <a:xfrm>
            <a:off x="285644" y="3385169"/>
            <a:ext cx="2570937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700" b="1">
                <a:solidFill>
                  <a:schemeClr val="bg2"/>
                </a:solidFill>
                <a:latin typeface="Century Gothic" panose="020B0502020202020204" pitchFamily="34" charset="0"/>
              </a:rPr>
              <a:t>Las gambas mantis se esconden en pequeños agujeros en el arrecife a la espera de atacar a su presa. Con sus pinzas machacan o atrapan a los peces más pequeños.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6: Adaptarse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8dd429a2-b850-4aa5-85c2-8487e2b197cf"/>
    <ds:schemaRef ds:uri="http://schemas.microsoft.com/office/2006/documentManagement/types"/>
    <ds:schemaRef ds:uri="7dd0c2b8-7301-49b5-921e-ab84ec4c20a5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F1E706-1789-4217-8B29-6151663C7F4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1785</TotalTime>
  <Words>667</Words>
  <Application>Microsoft Office PowerPoint</Application>
  <PresentationFormat>On-screen Show (4:3)</PresentationFormat>
  <Paragraphs>74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  <vt:lpstr>Lección 6: Adaptarse en el arrecife de coral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2020-03-26T15:10:13Z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